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notesMasterIdLst>
    <p:notesMasterId r:id="rId6"/>
  </p:notesMasterIdLst>
  <p:sldIdLst>
    <p:sldId id="26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29BA2C-8B98-FE43-4CEB-6704D770F3C2}" name="Kebede, Michael (DOH)" initials="MK" userId="S::michael.kebede@doh.dc.gov::103a2849-84dc-46c1-9f0c-691204bd2f9f" providerId="AD"/>
  <p188:author id="{E8DA8862-06CA-0BC2-8080-FEEAEB7C25E2}" name="Burris, Heather (DOH)" initials="BH(" userId="S::Heather.Burris@doh.dc.gov::bfff0276-fd84-4366-bcb4-2ea03b2ff91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595D"/>
    <a:srgbClr val="FFFFFF"/>
    <a:srgbClr val="791214"/>
    <a:srgbClr val="002B3A"/>
    <a:srgbClr val="BD1E24"/>
    <a:srgbClr val="7474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32" autoAdjust="0"/>
    <p:restoredTop sz="96327"/>
  </p:normalViewPr>
  <p:slideViewPr>
    <p:cSldViewPr snapToGrid="0" snapToObjects="1">
      <p:cViewPr varScale="1">
        <p:scale>
          <a:sx n="114" d="100"/>
          <a:sy n="114" d="100"/>
        </p:scale>
        <p:origin x="5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bede, Michael (DOH)" userId="103a2849-84dc-46c1-9f0c-691204bd2f9f" providerId="ADAL" clId="{2E975ABE-8BFC-46C3-9BC5-E693545125B4}"/>
    <pc:docChg chg="delSld">
      <pc:chgData name="Kebede, Michael (DOH)" userId="103a2849-84dc-46c1-9f0c-691204bd2f9f" providerId="ADAL" clId="{2E975ABE-8BFC-46C3-9BC5-E693545125B4}" dt="2023-06-30T16:16:03.395" v="0" actId="47"/>
      <pc:docMkLst>
        <pc:docMk/>
      </pc:docMkLst>
      <pc:sldChg chg="del">
        <pc:chgData name="Kebede, Michael (DOH)" userId="103a2849-84dc-46c1-9f0c-691204bd2f9f" providerId="ADAL" clId="{2E975ABE-8BFC-46C3-9BC5-E693545125B4}" dt="2023-06-30T16:16:03.395" v="0" actId="47"/>
        <pc:sldMkLst>
          <pc:docMk/>
          <pc:sldMk cId="2255237429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3F13BC-0E80-FD40-8D0A-CDE9607CD7C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0716EE-8306-1C49-AE04-BF3D314C8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19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Gre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8A7EE-5A71-7A49-B393-37FB3040EE2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428203" y="6407019"/>
            <a:ext cx="4975321" cy="338602"/>
          </a:xfrm>
          <a:prstGeom prst="rect">
            <a:avLst/>
          </a:prstGeom>
        </p:spPr>
        <p:txBody>
          <a:bodyPr/>
          <a:lstStyle>
            <a:lvl1pPr algn="r">
              <a:defRPr lang="en-US" sz="900" b="0" i="1" smtClean="0">
                <a:solidFill>
                  <a:srgbClr val="747476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Created/Revised </a:t>
            </a:r>
            <a:fld id="{4847C892-326B-5749-A3AF-56466FB939B3}" type="datetimeyyyy">
              <a:rPr smtClean="0"/>
              <a:pPr/>
              <a:t>2023</a:t>
            </a:fld>
            <a:r>
              <a:rPr dirty="0"/>
              <a:t> </a:t>
            </a:r>
            <a:r>
              <a:rPr dirty="0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dirty="0"/>
              <a:t>  DC Health | Government of the District of Columbia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531A3-4352-5748-B4D1-F805AE1B924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39547" y="6323739"/>
            <a:ext cx="690880" cy="365125"/>
          </a:xfrm>
          <a:prstGeom prst="rect">
            <a:avLst/>
          </a:prstGeom>
        </p:spPr>
        <p:txBody>
          <a:bodyPr/>
          <a:lstStyle>
            <a:lvl1pPr algn="ctr">
              <a:defRPr sz="800" b="0" i="0">
                <a:solidFill>
                  <a:srgbClr val="747476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7F4E9268-1612-8141-A5F6-8C1073305412}" type="slidenum">
              <a:rPr lang="en-US" smtClean="0"/>
              <a:pPr/>
              <a:t>‹#›</a:t>
            </a:fld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4F036B-F0C4-FA43-8171-421C7324E8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84905" y="6191146"/>
            <a:ext cx="1694871" cy="390762"/>
          </a:xfrm>
          <a:prstGeom prst="rect">
            <a:avLst/>
          </a:prstGeom>
        </p:spPr>
      </p:pic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52A836F9-F470-984A-B7F3-A605A121BE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60523" y="2609851"/>
            <a:ext cx="6035040" cy="563563"/>
          </a:xfrm>
          <a:prstGeom prst="rect">
            <a:avLst/>
          </a:prstGeom>
        </p:spPr>
        <p:txBody>
          <a:bodyPr/>
          <a:lstStyle>
            <a:lvl1pPr marL="7938" indent="-7938">
              <a:buNone/>
              <a:tabLst/>
              <a:defRPr sz="3200" b="1">
                <a:solidFill>
                  <a:srgbClr val="002B3A"/>
                </a:solidFill>
              </a:defRPr>
            </a:lvl1pPr>
          </a:lstStyle>
          <a:p>
            <a:pPr lvl="0"/>
            <a:r>
              <a:rPr lang="en-US" dirty="0"/>
              <a:t>INSERT DIVIDER TITLE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8B217580-8BBF-BC40-A74B-1F54F8C8B15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59932" y="3440114"/>
            <a:ext cx="6035040" cy="333375"/>
          </a:xfrm>
          <a:prstGeom prst="rect">
            <a:avLst/>
          </a:prstGeom>
        </p:spPr>
        <p:txBody>
          <a:bodyPr/>
          <a:lstStyle>
            <a:lvl1pPr marL="7938" indent="-7938">
              <a:buNone/>
              <a:tabLst/>
              <a:defRPr sz="2400">
                <a:solidFill>
                  <a:srgbClr val="55595D"/>
                </a:solidFill>
              </a:defRPr>
            </a:lvl1pPr>
          </a:lstStyle>
          <a:p>
            <a:pPr lvl="0"/>
            <a:r>
              <a:rPr lang="en-US" dirty="0"/>
              <a:t>Insert Divider Subtitle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A3CDDEAF-2A3A-584E-98F4-3D6140E7AA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59935" y="3236914"/>
            <a:ext cx="6035040" cy="45719"/>
          </a:xfrm>
          <a:prstGeom prst="rect">
            <a:avLst/>
          </a:prstGeom>
          <a:solidFill>
            <a:srgbClr val="791214"/>
          </a:solidFill>
        </p:spPr>
        <p:txBody>
          <a:bodyPr/>
          <a:lstStyle>
            <a:lvl1pPr>
              <a:buNone/>
              <a:defRPr sz="24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851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_Gre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0384D-F384-9845-AE73-9BF30876CF8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39547" y="6270574"/>
            <a:ext cx="690880" cy="365125"/>
          </a:xfrm>
          <a:prstGeom prst="rect">
            <a:avLst/>
          </a:prstGeom>
        </p:spPr>
        <p:txBody>
          <a:bodyPr/>
          <a:lstStyle>
            <a:lvl1pPr algn="ctr">
              <a:defRPr sz="800" b="0" i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7F4E9268-1612-8141-A5F6-8C1073305412}" type="slidenum">
              <a:rPr lang="en-US" smtClean="0"/>
              <a:pPr/>
              <a:t>‹#›</a:t>
            </a:fld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9FA445DB-3597-F844-9167-35F2A7C08F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39176" y="1304925"/>
            <a:ext cx="5120640" cy="909527"/>
          </a:xfrm>
          <a:prstGeom prst="rect">
            <a:avLst/>
          </a:prstGeom>
        </p:spPr>
        <p:txBody>
          <a:bodyPr/>
          <a:lstStyle>
            <a:lvl1pPr marL="7938" indent="-7938" algn="ctr">
              <a:buNone/>
              <a:tabLst/>
              <a:defRPr sz="3200" b="1">
                <a:solidFill>
                  <a:srgbClr val="791214"/>
                </a:solidFill>
              </a:defRPr>
            </a:lvl1pPr>
          </a:lstStyle>
          <a:p>
            <a:pPr lvl="0"/>
            <a:r>
              <a:rPr lang="en-US" dirty="0"/>
              <a:t>INSERT CALLOUT/</a:t>
            </a:r>
            <a:br>
              <a:rPr lang="en-US" dirty="0"/>
            </a:br>
            <a:r>
              <a:rPr lang="en-US" dirty="0"/>
              <a:t>QUOTE TEXT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8F67B4A1-4E92-AC4F-878D-B50F5D1127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5400000">
            <a:off x="3437860" y="1717015"/>
            <a:ext cx="1828800" cy="85344"/>
          </a:xfrm>
          <a:prstGeom prst="rect">
            <a:avLst/>
          </a:prstGeom>
          <a:solidFill>
            <a:srgbClr val="791214"/>
          </a:solidFill>
        </p:spPr>
        <p:txBody>
          <a:bodyPr/>
          <a:lstStyle>
            <a:lvl1pPr>
              <a:buNone/>
              <a:defRPr sz="24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06CE269B-6E0D-1F48-8C54-97D99D773C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 rot="5400000">
            <a:off x="9732333" y="1717015"/>
            <a:ext cx="1828800" cy="85344"/>
          </a:xfrm>
          <a:prstGeom prst="rect">
            <a:avLst/>
          </a:prstGeom>
          <a:solidFill>
            <a:srgbClr val="791214"/>
          </a:solidFill>
        </p:spPr>
        <p:txBody>
          <a:bodyPr/>
          <a:lstStyle>
            <a:lvl1pPr>
              <a:buNone/>
              <a:defRPr sz="24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F994E1-6DCE-3248-AA7C-411E18EB55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84905" y="6191146"/>
            <a:ext cx="1694871" cy="390762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6F28170-32A6-8942-BBFC-4DAB21FED75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262926" y="6357438"/>
            <a:ext cx="4975321" cy="338602"/>
          </a:xfrm>
          <a:prstGeom prst="rect">
            <a:avLst/>
          </a:prstGeom>
        </p:spPr>
        <p:txBody>
          <a:bodyPr/>
          <a:lstStyle>
            <a:lvl1pPr algn="r">
              <a:defRPr lang="en-US" sz="900" b="0" i="1" smtClean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Created/Revised </a:t>
            </a:r>
            <a:fld id="{4847C892-326B-5749-A3AF-56466FB939B3}" type="datetimeyyyy">
              <a:rPr smtClean="0"/>
              <a:pPr/>
              <a:t>2023</a:t>
            </a:fld>
            <a:r>
              <a:rPr dirty="0"/>
              <a:t> </a:t>
            </a:r>
            <a:r>
              <a:rPr dirty="0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dirty="0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315794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5D07A2B-DC21-E94C-A3E4-C9F19ED7E2A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428203" y="6396386"/>
            <a:ext cx="4975321" cy="338602"/>
          </a:xfrm>
          <a:prstGeom prst="rect">
            <a:avLst/>
          </a:prstGeom>
        </p:spPr>
        <p:txBody>
          <a:bodyPr/>
          <a:lstStyle>
            <a:lvl1pPr algn="r">
              <a:defRPr lang="en-US" sz="900" b="0" i="1" smtClean="0">
                <a:solidFill>
                  <a:srgbClr val="747476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Created/Revised </a:t>
            </a:r>
            <a:fld id="{4847C892-326B-5749-A3AF-56466FB939B3}" type="datetimeyyyy">
              <a:rPr smtClean="0"/>
              <a:pPr/>
              <a:t>2023</a:t>
            </a:fld>
            <a:r>
              <a:rPr dirty="0"/>
              <a:t> </a:t>
            </a:r>
            <a:r>
              <a:rPr dirty="0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dirty="0"/>
              <a:t>  DC Health | Government of the District of Columbia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29BD921-9CBA-3C48-8EE6-F467A320FA4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39547" y="6323739"/>
            <a:ext cx="690880" cy="365125"/>
          </a:xfrm>
          <a:prstGeom prst="rect">
            <a:avLst/>
          </a:prstGeom>
        </p:spPr>
        <p:txBody>
          <a:bodyPr/>
          <a:lstStyle>
            <a:lvl1pPr algn="ctr">
              <a:defRPr sz="800" b="0" i="0">
                <a:solidFill>
                  <a:srgbClr val="747476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7F4E9268-1612-8141-A5F6-8C1073305412}" type="slidenum">
              <a:rPr lang="en-US" smtClean="0"/>
              <a:pPr/>
              <a:t>‹#›</a:t>
            </a:fld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359D89A-158B-0849-8F08-B83F627DC38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827201" y="1335371"/>
            <a:ext cx="9514416" cy="4487862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791214"/>
              </a:buClr>
              <a:defRPr sz="2400" b="0" i="0">
                <a:solidFill>
                  <a:srgbClr val="55595D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buFont typeface="Monaco" pitchFamily="2" charset="77"/>
              <a:buChar char="⎼"/>
              <a:defRPr sz="1800" b="0" i="0">
                <a:solidFill>
                  <a:srgbClr val="55595D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1600" b="0" i="0">
                <a:solidFill>
                  <a:srgbClr val="55595D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solidFill>
                  <a:srgbClr val="55595D"/>
                </a:solidFill>
              </a:defRPr>
            </a:lvl4pPr>
            <a:lvl5pPr>
              <a:defRPr>
                <a:solidFill>
                  <a:srgbClr val="55595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5E85BA74-E469-334B-8BFC-1323569FC9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27201" y="577902"/>
            <a:ext cx="9514416" cy="563563"/>
          </a:xfrm>
          <a:prstGeom prst="rect">
            <a:avLst/>
          </a:prstGeom>
        </p:spPr>
        <p:txBody>
          <a:bodyPr/>
          <a:lstStyle>
            <a:lvl1pPr marL="7938" indent="-7938">
              <a:buNone/>
              <a:tabLst/>
              <a:defRPr sz="3200" b="1">
                <a:solidFill>
                  <a:srgbClr val="002B3A"/>
                </a:solidFill>
              </a:defRPr>
            </a:lvl1pPr>
          </a:lstStyle>
          <a:p>
            <a:pPr lvl="0"/>
            <a:r>
              <a:rPr lang="en-US" dirty="0"/>
              <a:t>INSERT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357AFA-52A1-B94F-8371-DB6BE87D2AD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827201" y="6191146"/>
            <a:ext cx="1694871" cy="39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69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658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0" r:id="rId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B685F02E-FF0E-834C-BF60-CD7FC4EDF8E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428203" y="6396386"/>
            <a:ext cx="4975321" cy="338602"/>
          </a:xfrm>
        </p:spPr>
        <p:txBody>
          <a:bodyPr/>
          <a:lstStyle/>
          <a:p>
            <a:r>
              <a:rPr lang="en-US" dirty="0"/>
              <a:t>Created/Revised </a:t>
            </a:r>
            <a:fld id="{4847C892-326B-5749-A3AF-56466FB939B3}" type="datetimeyyyy">
              <a:rPr smtClean="0"/>
              <a:pPr/>
              <a:t>2023</a:t>
            </a:fld>
            <a:r>
              <a:rPr dirty="0"/>
              <a:t> </a:t>
            </a:r>
            <a:r>
              <a:rPr dirty="0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dirty="0"/>
              <a:t>  DC Health | Government of the District of Columbia</a:t>
            </a:r>
          </a:p>
        </p:txBody>
      </p:sp>
      <p:sp>
        <p:nvSpPr>
          <p:cNvPr id="2" name="Content Placeholder 14">
            <a:extLst>
              <a:ext uri="{FF2B5EF4-FFF2-40B4-BE49-F238E27FC236}">
                <a16:creationId xmlns:a16="http://schemas.microsoft.com/office/drawing/2014/main" id="{202DB564-BC1C-16E5-28DD-52554B0DE7E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186318" y="1321281"/>
            <a:ext cx="10483770" cy="4712934"/>
          </a:xfrm>
        </p:spPr>
        <p:txBody>
          <a:bodyPr/>
          <a:lstStyle/>
          <a:p>
            <a:pPr marL="0" indent="0" algn="l" rtl="0" fontAlgn="base">
              <a:buNone/>
            </a:pPr>
            <a:r>
              <a:rPr lang="en-US" sz="2000" b="0" i="0" dirty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The District of Columbia follows the immunization recommendations of the federal Advisory Committee on Immunization Practices (ACIP). As soon as children are old enough that a vaccine is recommended, that vaccine is considered “due”.  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en-US" sz="2000" b="0" i="0" dirty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Once a student is due for a vaccine, that student will be considered non-compliant with DC’s school immunization mandate. A student who is non-compliant with vaccinations, and who is entering an enforcement grade, may be temporarily excluded from school until they are up to date.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compliance definition will apply across all grades, but the enforcement of temporary exclusion from school will occur at these specific grades</a:t>
            </a:r>
            <a:r>
              <a:rPr lang="en-US" sz="2000" b="1" i="0" dirty="0">
                <a:effectLst/>
                <a:latin typeface="Calibri" panose="020F0502020204030204" pitchFamily="34" charset="0"/>
              </a:rPr>
              <a:t>: </a:t>
            </a:r>
          </a:p>
          <a:p>
            <a:pPr marL="0" indent="0" algn="l" rtl="0" fontAlgn="base">
              <a:buNone/>
            </a:pP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en-US" sz="2000" b="0" i="0" dirty="0">
                <a:solidFill>
                  <a:srgbClr val="444444"/>
                </a:solidFill>
                <a:effectLst/>
                <a:latin typeface="Calibri" panose="020F0502020204030204" pitchFamily="34" charset="0"/>
              </a:rPr>
              <a:t>These grades were selected because they occur soon after age bands in which vaccines are first recommended. Most children in these grades will “age into” non-compliance during the preceding school year and will have time to meet the immunization requirements. 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17DFA1B8-368E-4000-2178-CFC553825D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86318" y="736900"/>
            <a:ext cx="10352491" cy="563563"/>
          </a:xfrm>
        </p:spPr>
        <p:txBody>
          <a:bodyPr/>
          <a:lstStyle/>
          <a:p>
            <a:r>
              <a:rPr lang="en-US" dirty="0"/>
              <a:t>DC Health School Immunization Requirements SY23-24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04751A3-9547-5F29-9EF8-A4C12AB6771A}"/>
              </a:ext>
            </a:extLst>
          </p:cNvPr>
          <p:cNvGrpSpPr/>
          <p:nvPr/>
        </p:nvGrpSpPr>
        <p:grpSpPr>
          <a:xfrm>
            <a:off x="2864958" y="4160831"/>
            <a:ext cx="6462083" cy="408391"/>
            <a:chOff x="2649523" y="3892384"/>
            <a:chExt cx="6462083" cy="40839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14A9154-BDF8-C2EE-7C5E-1337BC3519CA}"/>
                </a:ext>
              </a:extLst>
            </p:cNvPr>
            <p:cNvSpPr txBox="1"/>
            <p:nvPr/>
          </p:nvSpPr>
          <p:spPr>
            <a:xfrm>
              <a:off x="3826542" y="3900665"/>
              <a:ext cx="18455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b="1" i="0" dirty="0">
                  <a:solidFill>
                    <a:srgbClr val="444444"/>
                  </a:solidFill>
                  <a:effectLst/>
                  <a:latin typeface="Calibri" panose="020F0502020204030204" pitchFamily="34" charset="0"/>
                </a:rPr>
                <a:t>Kindergarten</a:t>
              </a:r>
              <a:endParaRPr lang="en-US" sz="2000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55A55E7-9036-F10E-04F3-5B97CF6C4B70}"/>
                </a:ext>
              </a:extLst>
            </p:cNvPr>
            <p:cNvSpPr txBox="1"/>
            <p:nvPr/>
          </p:nvSpPr>
          <p:spPr>
            <a:xfrm>
              <a:off x="5723616" y="3892384"/>
              <a:ext cx="14909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b="1" i="0" dirty="0">
                  <a:solidFill>
                    <a:srgbClr val="444444"/>
                  </a:solidFill>
                  <a:effectLst/>
                  <a:latin typeface="Calibri" panose="020F0502020204030204" pitchFamily="34" charset="0"/>
                </a:rPr>
                <a:t>7</a:t>
              </a:r>
              <a:r>
                <a:rPr lang="en-US" sz="2000" b="1" i="0" baseline="30000" dirty="0">
                  <a:solidFill>
                    <a:srgbClr val="444444"/>
                  </a:solidFill>
                  <a:effectLst/>
                  <a:latin typeface="Calibri" panose="020F0502020204030204" pitchFamily="34" charset="0"/>
                </a:rPr>
                <a:t>th </a:t>
              </a:r>
              <a:r>
                <a:rPr lang="en-US" sz="2000" b="1" i="0" dirty="0">
                  <a:solidFill>
                    <a:srgbClr val="444444"/>
                  </a:solidFill>
                  <a:effectLst/>
                  <a:latin typeface="Calibri" panose="020F0502020204030204" pitchFamily="34" charset="0"/>
                </a:rPr>
                <a:t>Grade</a:t>
              </a:r>
              <a:r>
                <a:rPr lang="en-US" sz="2000" b="0" i="0" dirty="0">
                  <a:solidFill>
                    <a:srgbClr val="444444"/>
                  </a:solidFill>
                  <a:effectLst/>
                  <a:latin typeface="Calibri" panose="020F0502020204030204" pitchFamily="34" charset="0"/>
                </a:rPr>
                <a:t> </a:t>
              </a:r>
              <a:endPara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AD3B340-C18D-6EFE-6DFC-F3F5638094EE}"/>
                </a:ext>
              </a:extLst>
            </p:cNvPr>
            <p:cNvSpPr txBox="1"/>
            <p:nvPr/>
          </p:nvSpPr>
          <p:spPr>
            <a:xfrm>
              <a:off x="7266028" y="3900665"/>
              <a:ext cx="18455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b="1" i="0" dirty="0">
                  <a:solidFill>
                    <a:srgbClr val="444444"/>
                  </a:solidFill>
                  <a:effectLst/>
                  <a:latin typeface="Calibri" panose="020F0502020204030204" pitchFamily="34" charset="0"/>
                </a:rPr>
                <a:t>11</a:t>
              </a:r>
              <a:r>
                <a:rPr lang="en-US" sz="2000" b="1" i="0" baseline="30000" dirty="0">
                  <a:solidFill>
                    <a:srgbClr val="444444"/>
                  </a:solidFill>
                  <a:effectLst/>
                  <a:latin typeface="Calibri" panose="020F0502020204030204" pitchFamily="34" charset="0"/>
                </a:rPr>
                <a:t>th</a:t>
              </a:r>
              <a:r>
                <a:rPr lang="en-US" sz="2000" b="1" i="0" dirty="0">
                  <a:solidFill>
                    <a:srgbClr val="444444"/>
                  </a:solidFill>
                  <a:effectLst/>
                  <a:latin typeface="Calibri" panose="020F0502020204030204" pitchFamily="34" charset="0"/>
                </a:rPr>
                <a:t> Grade</a:t>
              </a:r>
              <a:r>
                <a:rPr lang="en-US" sz="2000" b="0" i="0" dirty="0">
                  <a:solidFill>
                    <a:srgbClr val="444444"/>
                  </a:solidFill>
                  <a:effectLst/>
                  <a:latin typeface="Calibri" panose="020F0502020204030204" pitchFamily="34" charset="0"/>
                </a:rPr>
                <a:t> 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D221396-FAB8-AD56-6D99-F6E8B0F5E5BE}"/>
                </a:ext>
              </a:extLst>
            </p:cNvPr>
            <p:cNvSpPr txBox="1"/>
            <p:nvPr/>
          </p:nvSpPr>
          <p:spPr>
            <a:xfrm>
              <a:off x="2649523" y="3892384"/>
              <a:ext cx="11255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b="1" i="0" dirty="0">
                  <a:solidFill>
                    <a:srgbClr val="444444"/>
                  </a:solidFill>
                  <a:effectLst/>
                  <a:latin typeface="Calibri" panose="020F0502020204030204" pitchFamily="34" charset="0"/>
                </a:rPr>
                <a:t>PreK3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52928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C Health">
      <a:dk1>
        <a:srgbClr val="000000"/>
      </a:dk1>
      <a:lt1>
        <a:srgbClr val="FFFFFF"/>
      </a:lt1>
      <a:dk2>
        <a:srgbClr val="BD1F24"/>
      </a:dk2>
      <a:lt2>
        <a:srgbClr val="55595C"/>
      </a:lt2>
      <a:accent1>
        <a:srgbClr val="791214"/>
      </a:accent1>
      <a:accent2>
        <a:srgbClr val="002A3A"/>
      </a:accent2>
      <a:accent3>
        <a:srgbClr val="378FAC"/>
      </a:accent3>
      <a:accent4>
        <a:srgbClr val="708A41"/>
      </a:accent4>
      <a:accent5>
        <a:srgbClr val="D8AA28"/>
      </a:accent5>
      <a:accent6>
        <a:srgbClr val="8C888B"/>
      </a:accent6>
      <a:hlink>
        <a:srgbClr val="ABA7AB"/>
      </a:hlink>
      <a:folHlink>
        <a:srgbClr val="E5E6E4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77C3C4F9-0661-674F-99DD-176044152422}" vid="{6AD30114-09FF-0A46-BCED-C3D28A80EBB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06bcb79-fb5e-4698-be89-851978738fb0" xsi:nil="true"/>
    <lcf76f155ced4ddcb4097134ff3c332f xmlns="387fdb63-138b-4ef9-8353-9e86d13646e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EB65D6E2D3949A62E27FEE745B381" ma:contentTypeVersion="18" ma:contentTypeDescription="Create a new document." ma:contentTypeScope="" ma:versionID="4e01b31d1726227d8b965b1042be713e">
  <xsd:schema xmlns:xsd="http://www.w3.org/2001/XMLSchema" xmlns:xs="http://www.w3.org/2001/XMLSchema" xmlns:p="http://schemas.microsoft.com/office/2006/metadata/properties" xmlns:ns2="387fdb63-138b-4ef9-8353-9e86d13646ee" xmlns:ns3="c1d0ad4c-e697-4b5d-b94b-fd8084d3a694" xmlns:ns4="606bcb79-fb5e-4698-be89-851978738fb0" targetNamespace="http://schemas.microsoft.com/office/2006/metadata/properties" ma:root="true" ma:fieldsID="510375421fb8bbda3e7c938e72fecc7f" ns2:_="" ns3:_="" ns4:_="">
    <xsd:import namespace="387fdb63-138b-4ef9-8353-9e86d13646ee"/>
    <xsd:import namespace="c1d0ad4c-e697-4b5d-b94b-fd8084d3a694"/>
    <xsd:import namespace="606bcb79-fb5e-4698-be89-851978738f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4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7fdb63-138b-4ef9-8353-9e86d13646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3549e45-1cf5-44e0-acae-db85769a36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d0ad4c-e697-4b5d-b94b-fd8084d3a69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6bcb79-fb5e-4698-be89-851978738fb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16e6ac1-a7e5-4e44-8688-a502dfef7f1a}" ma:internalName="TaxCatchAll" ma:showField="CatchAllData" ma:web="606bcb79-fb5e-4698-be89-851978738f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230833-6AF2-4638-9A1F-E91D26A6D841}">
  <ds:schemaRefs>
    <ds:schemaRef ds:uri="387fdb63-138b-4ef9-8353-9e86d13646e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c1d0ad4c-e697-4b5d-b94b-fd8084d3a694"/>
    <ds:schemaRef ds:uri="http://www.w3.org/XML/1998/namespace"/>
    <ds:schemaRef ds:uri="http://purl.org/dc/dcmitype/"/>
    <ds:schemaRef ds:uri="http://purl.org/dc/elements/1.1/"/>
    <ds:schemaRef ds:uri="606bcb79-fb5e-4698-be89-851978738fb0"/>
  </ds:schemaRefs>
</ds:datastoreItem>
</file>

<file path=customXml/itemProps2.xml><?xml version="1.0" encoding="utf-8"?>
<ds:datastoreItem xmlns:ds="http://schemas.openxmlformats.org/officeDocument/2006/customXml" ds:itemID="{62B16F21-63F5-44B1-A81D-2B48F77D3E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7fdb63-138b-4ef9-8353-9e86d13646ee"/>
    <ds:schemaRef ds:uri="c1d0ad4c-e697-4b5d-b94b-fd8084d3a694"/>
    <ds:schemaRef ds:uri="606bcb79-fb5e-4698-be89-851978738f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BAB68B-D392-4DDA-9CF8-28236BE7E8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20XX-DCH_PPT Template_Grey_Red_Widescreen (1)</Template>
  <TotalTime>1389</TotalTime>
  <Words>183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Monaco</vt:lpstr>
      <vt:lpstr>Segoe UI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Kebede, Michael (DOH)</dc:creator>
  <cp:lastModifiedBy>Kebede, Michael (DOH)</cp:lastModifiedBy>
  <cp:revision>3</cp:revision>
  <cp:lastPrinted>2020-11-09T20:37:40Z</cp:lastPrinted>
  <dcterms:created xsi:type="dcterms:W3CDTF">2023-06-27T19:42:03Z</dcterms:created>
  <dcterms:modified xsi:type="dcterms:W3CDTF">2023-06-30T16:16:06Z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0x010100641EB65D6E2D3949A62E27FEE745B381</vt:lpwstr>
  </property>
</Properties>
</file>